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02" r:id="rId9"/>
    <p:sldId id="2147308101" r:id="rId10"/>
    <p:sldId id="2147308093" r:id="rId11"/>
    <p:sldId id="2147308100" r:id="rId12"/>
    <p:sldId id="2147308082" r:id="rId13"/>
    <p:sldId id="2147308079" r:id="rId14"/>
    <p:sldId id="2147308094" r:id="rId15"/>
    <p:sldId id="2147308083" r:id="rId16"/>
    <p:sldId id="2147308087" r:id="rId17"/>
    <p:sldId id="2147308085" r:id="rId18"/>
    <p:sldId id="2147308084" r:id="rId19"/>
    <p:sldId id="2147308090" r:id="rId20"/>
    <p:sldId id="2147308091" r:id="rId21"/>
    <p:sldId id="2147308092" r:id="rId22"/>
    <p:sldId id="21473080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88" autoAdjust="0"/>
    <p:restoredTop sz="83304"/>
  </p:normalViewPr>
  <p:slideViewPr>
    <p:cSldViewPr snapToGrid="0">
      <p:cViewPr varScale="1">
        <p:scale>
          <a:sx n="115" d="100"/>
          <a:sy n="115" d="100"/>
        </p:scale>
        <p:origin x="82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10/23/2025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10/22/2025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5.jpe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5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jpg"/><Relationship Id="rId10" Type="http://schemas.openxmlformats.org/officeDocument/2006/relationships/image" Target="../media/image29.emf"/><Relationship Id="rId4" Type="http://schemas.openxmlformats.org/officeDocument/2006/relationships/image" Target="../media/image5.jpeg"/><Relationship Id="rId9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v0.1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15456D-05F7-9100-FDAD-E538AA8C4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7" name="図 23" descr="ロゴ, 会社名&#10;&#10;自動的に生成された説明">
            <a:extLst>
              <a:ext uri="{FF2B5EF4-FFF2-40B4-BE49-F238E27FC236}">
                <a16:creationId xmlns:a16="http://schemas.microsoft.com/office/drawing/2014/main" id="{7FDB5B0B-9A22-14E3-6375-89A7141840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3" y="5915677"/>
            <a:ext cx="1083242" cy="672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D35B3-8098-4A2D-741E-A1D46CF0E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20" y="6107108"/>
            <a:ext cx="1303310" cy="3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5187345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 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), command line</a:t>
            </a:r>
          </a:p>
          <a:p>
            <a:pPr lvl="1"/>
            <a:r>
              <a:rPr lang="en-US" sz="1800" dirty="0"/>
              <a:t>in the lab connect a keyboard and display</a:t>
            </a:r>
          </a:p>
          <a:p>
            <a:pPr lvl="1"/>
            <a:r>
              <a:rPr lang="en-US" sz="1800" dirty="0"/>
              <a:t>open source development and test support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51" y="365126"/>
            <a:ext cx="3523735" cy="264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8287351" y="3511826"/>
            <a:ext cx="3135093" cy="29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8197874" y="2988651"/>
            <a:ext cx="2907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 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8197874" y="3265605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ED91B1-CD76-AD67-F2C9-3DA0E04B5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図 23" descr="ロゴ, 会社名&#10;&#10;自動的に生成された説明">
            <a:extLst>
              <a:ext uri="{FF2B5EF4-FFF2-40B4-BE49-F238E27FC236}">
                <a16:creationId xmlns:a16="http://schemas.microsoft.com/office/drawing/2014/main" id="{5F12B25D-4B99-6388-98C6-71296C46BF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3" y="5915677"/>
            <a:ext cx="1083242" cy="672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347D7B-8047-3BC3-5DA1-8EB5FEDCA2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20" y="6107108"/>
            <a:ext cx="1303310" cy="3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7393C-5D21-1725-B468-64A6888E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7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1B82AA0-963A-228F-EB25-E95308D32F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3" y="5915677"/>
            <a:ext cx="1083242" cy="67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81B6D8-9C77-D316-D454-D6E05E206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20" y="6107108"/>
            <a:ext cx="1303310" cy="3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Hardware Examples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Kaldi or Whisper ASR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0C1CB-317E-F2BF-4DDE-F32F0555A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7" name="図 23" descr="ロゴ, 会社名&#10;&#10;自動的に生成された説明">
            <a:extLst>
              <a:ext uri="{FF2B5EF4-FFF2-40B4-BE49-F238E27FC236}">
                <a16:creationId xmlns:a16="http://schemas.microsoft.com/office/drawing/2014/main" id="{A1F2D679-43C2-F380-6BCF-E8173D9E7C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3" y="5915677"/>
            <a:ext cx="1083242" cy="67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8569B6-6660-EEE2-E7B8-997312A15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20" y="6107108"/>
            <a:ext cx="1303310" cy="3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</a:t>
            </a:r>
            <a:br>
              <a:rPr lang="en-US" sz="2100" dirty="0"/>
            </a:br>
            <a:r>
              <a:rPr lang="en-US" sz="2100" dirty="0"/>
              <a:t>example a car might have a humanoid robot</a:t>
            </a:r>
            <a:br>
              <a:rPr lang="en-US" sz="2100" dirty="0"/>
            </a:br>
            <a:r>
              <a:rPr lang="en-US" sz="2100" dirty="0"/>
              <a:t>driver (even if the 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in using the term “agents”, as</a:t>
            </a:r>
            <a:br>
              <a:rPr lang="en-US" sz="2100" dirty="0"/>
            </a:br>
            <a:r>
              <a:rPr lang="en-US" sz="2100" dirty="0"/>
              <a:t>“machines” will inevitably become 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23449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2FB9-B170-757E-151C-D369287EE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D76C8AE8-8127-51C0-E251-977055010C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3" y="5915677"/>
            <a:ext cx="1083242" cy="6723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34188E-5DAB-22E6-F9A2-D50065976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20" y="6107108"/>
            <a:ext cx="1303310" cy="3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5"/>
            <a:ext cx="7319839" cy="5166684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agents must …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7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maximize energy efficiency, resilience, and adaptability</a:t>
            </a:r>
          </a:p>
          <a:p>
            <a:pPr marL="868680" lvl="2" indent="-182880"/>
            <a:r>
              <a:rPr lang="en-US" altLang="en-US" sz="1700" dirty="0">
                <a:solidFill>
                  <a:srgbClr val="000000"/>
                </a:solidFill>
              </a:rPr>
              <a:t>the correct approach to distributed intelligence, 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collaboration and human safety are top priorities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open source software, small form-factor hardware, new DNN </a:t>
            </a:r>
            <a:r>
              <a:rPr lang="en-US" altLang="en-US" sz="2100" baseline="30000" dirty="0">
                <a:solidFill>
                  <a:srgbClr val="000000"/>
                </a:solidFill>
              </a:rPr>
              <a:t>1</a:t>
            </a:r>
            <a:r>
              <a:rPr lang="en-US" altLang="en-US" sz="2100" dirty="0">
                <a:solidFill>
                  <a:srgbClr val="000000"/>
                </a:solidFill>
              </a:rPr>
              <a:t> training methods, and 3GPP and IEEE P2P communication standards are emerging areas of innovation</a:t>
            </a:r>
          </a:p>
          <a:p>
            <a:pPr marL="182880" indent="-182880"/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product incompatibility are problematic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they will make less money when intelligence is decentralized</a:t>
            </a:r>
          </a:p>
          <a:p>
            <a:pPr marL="411480" lvl="1" indent="-182880"/>
            <a:r>
              <a:rPr lang="en-US" altLang="en-US" sz="2100" dirty="0">
                <a:solidFill>
                  <a:srgbClr val="000000"/>
                </a:solidFill>
              </a:rPr>
              <a:t>not their top priority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図 23" descr="ロゴ, 会社名&#10;&#10;自動的に生成された説明">
            <a:extLst>
              <a:ext uri="{FF2B5EF4-FFF2-40B4-BE49-F238E27FC236}">
                <a16:creationId xmlns:a16="http://schemas.microsoft.com/office/drawing/2014/main" id="{DAC4BE72-E416-0FF7-A58B-5760FF5AE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3" y="5915677"/>
            <a:ext cx="1083242" cy="672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62BCD5-E14E-6F58-02A8-9E624AE69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20" y="6107108"/>
            <a:ext cx="1303310" cy="3201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5103220" y="5668037"/>
            <a:ext cx="1496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D5E47-D165-B991-9E22-778FDD15B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7" name="図 23" descr="ロゴ, 会社名&#10;&#10;自動的に生成された説明">
            <a:extLst>
              <a:ext uri="{FF2B5EF4-FFF2-40B4-BE49-F238E27FC236}">
                <a16:creationId xmlns:a16="http://schemas.microsoft.com/office/drawing/2014/main" id="{733CA828-E450-EC00-9BA9-B3CD4CD49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3" y="5915677"/>
            <a:ext cx="1083242" cy="67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2567A3-F77B-D32E-F64E-339EEB232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20" y="6107108"/>
            <a:ext cx="1303310" cy="3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Industrial use cases</a:t>
            </a:r>
          </a:p>
          <a:p>
            <a:pPr lvl="1"/>
            <a:r>
              <a:rPr lang="en-US" sz="2400" dirty="0"/>
              <a:t>manufacturing</a:t>
            </a:r>
          </a:p>
          <a:p>
            <a:pPr lvl="1"/>
            <a:r>
              <a:rPr lang="en-US" sz="2400" dirty="0"/>
              <a:t>mobile delivery and roadside (cleaning, driver assistance)</a:t>
            </a:r>
          </a:p>
          <a:p>
            <a:pPr lvl="1"/>
            <a:r>
              <a:rPr lang="en-US" sz="2400" dirty="0"/>
              <a:t>construction</a:t>
            </a:r>
          </a:p>
          <a:p>
            <a:pPr lvl="1"/>
            <a:r>
              <a:rPr lang="en-US" sz="2400" dirty="0"/>
              <a:t>agriculture</a:t>
            </a:r>
          </a:p>
          <a:p>
            <a:r>
              <a:rPr lang="en-US" sz="3200" dirty="0"/>
              <a:t>Peer-to-peer communication over cell</a:t>
            </a:r>
            <a:br>
              <a:rPr lang="en-US" sz="3200" dirty="0"/>
            </a:br>
            <a:r>
              <a:rPr lang="en-US" sz="3200" dirty="0"/>
              <a:t>and satcom networks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unreliable or unavailable cloud connection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3GPP C-V2X (+ PC5 </a:t>
            </a:r>
            <a:r>
              <a:rPr lang="en-US" sz="2400" dirty="0" err="1"/>
              <a:t>sidelink</a:t>
            </a:r>
            <a:r>
              <a:rPr lang="en-US" sz="2400" dirty="0"/>
              <a:t> and relay), IEEE 802.11x</a:t>
            </a:r>
            <a:br>
              <a:rPr lang="en-US" sz="2400" dirty="0"/>
            </a:br>
            <a:r>
              <a:rPr lang="en-US" sz="2400" dirty="0"/>
              <a:t>DSRC</a:t>
            </a:r>
            <a:r>
              <a:rPr lang="en-US" sz="2400" baseline="30000" dirty="0"/>
              <a:t>1</a:t>
            </a:r>
            <a:r>
              <a:rPr lang="en-US" sz="2400" dirty="0"/>
              <a:t>, LoRa P2P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short, low-power, codified messages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optional audio, video, and text description,</a:t>
            </a:r>
            <a:br>
              <a:rPr lang="en-US" sz="2400" dirty="0"/>
            </a:br>
            <a:r>
              <a:rPr lang="en-US" sz="2400" dirty="0"/>
              <a:t>depending on agent processing capabilities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9141368" y="2183244"/>
            <a:ext cx="70236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1738730">
            <a:off x="8986649" y="4940620"/>
            <a:ext cx="70236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A85C9C-1901-DB78-725F-3F41319D0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0059D6A-FF66-E18F-FFBD-E57DB237B6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3" y="5915677"/>
            <a:ext cx="1083242" cy="672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D02846-59A2-66C1-4FEE-1D6A6AE15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20" y="6107108"/>
            <a:ext cx="1303310" cy="3201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Use cases</a:t>
            </a:r>
          </a:p>
          <a:p>
            <a:pPr lvl="1"/>
            <a:r>
              <a:rPr lang="en-US" sz="2400" dirty="0"/>
              <a:t>flood prediction, detection, and rescue</a:t>
            </a:r>
          </a:p>
          <a:p>
            <a:pPr lvl="1"/>
            <a:r>
              <a:rPr lang="en-US" sz="2400" dirty="0"/>
              <a:t>first responder machine assistants</a:t>
            </a:r>
          </a:p>
          <a:p>
            <a:pPr lvl="1"/>
            <a:r>
              <a:rPr lang="en-US" sz="2400" dirty="0"/>
              <a:t>proximate machine safety</a:t>
            </a:r>
          </a:p>
          <a:p>
            <a:r>
              <a:rPr lang="en-US" sz="3200" dirty="0"/>
              <a:t>Audio and visual interaction</a:t>
            </a:r>
            <a:endParaRPr lang="en-US" sz="3200" baseline="30000" dirty="0"/>
          </a:p>
          <a:p>
            <a:pPr lvl="1"/>
            <a:r>
              <a:rPr lang="en-US" sz="2400" dirty="0"/>
              <a:t>small multimodal models</a:t>
            </a:r>
          </a:p>
          <a:p>
            <a:pPr lvl="1"/>
            <a:r>
              <a:rPr lang="en-US" sz="2400" dirty="0"/>
              <a:t>unreliable or unavailable cloud connection</a:t>
            </a:r>
          </a:p>
          <a:p>
            <a:pPr lvl="1"/>
            <a:r>
              <a:rPr lang="en-US" sz="2400" dirty="0"/>
              <a:t>very small form-factor devices</a:t>
            </a:r>
            <a:br>
              <a:rPr lang="en-US" sz="2400" dirty="0"/>
            </a:br>
            <a:r>
              <a:rPr lang="en-US" sz="2400" dirty="0"/>
              <a:t>(e.g. pico ITX)</a:t>
            </a:r>
          </a:p>
          <a:p>
            <a:pPr lvl="1"/>
            <a:r>
              <a:rPr lang="en-US" sz="2400" dirty="0"/>
              <a:t>background noise, urgent or stressed voice</a:t>
            </a:r>
            <a:br>
              <a:rPr lang="en-US" sz="2400" dirty="0"/>
            </a:br>
            <a:r>
              <a:rPr lang="en-US" sz="2400" dirty="0"/>
              <a:t>input, and background talkers</a:t>
            </a:r>
          </a:p>
          <a:p>
            <a:pPr lvl="1"/>
            <a:r>
              <a:rPr lang="en-US" sz="2400" dirty="0"/>
              <a:t>machine noise from servo motor and other</a:t>
            </a:r>
            <a:br>
              <a:rPr lang="en-US" sz="2400" dirty="0"/>
            </a:br>
            <a:r>
              <a:rPr lang="en-US" sz="24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450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Excerpt from Amazon delivery drone patent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9A11C5-3980-44A0-2197-73BD3033A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図 23" descr="ロゴ, 会社名&#10;&#10;自動的に生成された説明">
            <a:extLst>
              <a:ext uri="{FF2B5EF4-FFF2-40B4-BE49-F238E27FC236}">
                <a16:creationId xmlns:a16="http://schemas.microsoft.com/office/drawing/2014/main" id="{0D59EF46-DFC8-4CFA-F951-ECA3096D8D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3" y="5915677"/>
            <a:ext cx="1083242" cy="672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1BFDA5-DAAF-4383-1F6B-D953914492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20" y="6107108"/>
            <a:ext cx="1303310" cy="3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over cell and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speech, 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1B02A-B8D2-9CE5-531E-ED6388C5F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8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6C80C81-284F-2DFB-DD06-9826F3119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3" y="5915677"/>
            <a:ext cx="1083242" cy="672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689D3-BDCB-0380-FB4E-3741DB4E1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20" y="6107108"/>
            <a:ext cx="1303310" cy="3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of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42816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807A8D-0F62-B6A3-AB2A-DA023A06D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9" name="図 23" descr="ロゴ, 会社名&#10;&#10;自動的に生成された説明">
            <a:extLst>
              <a:ext uri="{FF2B5EF4-FFF2-40B4-BE49-F238E27FC236}">
                <a16:creationId xmlns:a16="http://schemas.microsoft.com/office/drawing/2014/main" id="{31D7DCAB-C982-4660-B5F8-9E567788BA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3" y="5915677"/>
            <a:ext cx="1083242" cy="672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934CD9-F250-A2FA-48D3-96368AF62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20" y="6107108"/>
            <a:ext cx="1303310" cy="3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128708</TotalTime>
  <Words>2269</Words>
  <Application>Microsoft Office PowerPoint</Application>
  <PresentationFormat>Widescreen</PresentationFormat>
  <Paragraphs>298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Key Technologies</vt:lpstr>
      <vt:lpstr>Technology Challenges</vt:lpstr>
      <vt:lpstr>Hardware Examples</vt:lpstr>
      <vt:lpstr>Supplemental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On-Device SLM for AI Applications</dc:title>
  <dc:subject>Signalgoic presentation at AI + Data meeting in San Jose, Sep 2024</dc:subject>
  <dc:creator>Jeff Brower</dc:creator>
  <cp:keywords/>
  <dc:description>Signalogic presentation at AI + Data Meeting in San Jose, Sep 2024</dc:description>
  <cp:lastModifiedBy>jeffrey brower</cp:lastModifiedBy>
  <cp:revision>508</cp:revision>
  <dcterms:created xsi:type="dcterms:W3CDTF">2017-07-27T01:24:04Z</dcterms:created>
  <dcterms:modified xsi:type="dcterms:W3CDTF">2025-12-10T02:56:52Z</dcterms:modified>
  <cp:category>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